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Play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jK9I8cAd3toxR13304L2x38d/n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F2973CC-971D-48BE-B18E-121EC75A245A}">
  <a:tblStyle styleId="{5F2973CC-971D-48BE-B18E-121EC75A245A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 b="off" i="off"/>
      <a:tcStyle>
        <a:fill>
          <a:solidFill>
            <a:srgbClr val="CAD1D8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D1D8"/>
          </a:solidFill>
        </a:fill>
      </a:tcStyle>
    </a:band1V>
    <a:band2V>
      <a:tcTxStyle b="off" i="off"/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-bold.fntdata"/><Relationship Id="rId23" Type="http://schemas.openxmlformats.org/officeDocument/2006/relationships/font" Target="fonts/Play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c8de661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g3ac8de6613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c8de6613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g3ac8de66137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c8de6613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g3ac8de66137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2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8.jpg"/><Relationship Id="rId5" Type="http://schemas.openxmlformats.org/officeDocument/2006/relationships/image" Target="../media/image6.jp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4.png"/><Relationship Id="rId6" Type="http://schemas.openxmlformats.org/officeDocument/2006/relationships/image" Target="../media/image26.png"/><Relationship Id="rId7" Type="http://schemas.openxmlformats.org/officeDocument/2006/relationships/image" Target="../media/image20.png"/><Relationship Id="rId8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614314" y="2293257"/>
            <a:ext cx="4867373" cy="82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</a:pPr>
            <a:r>
              <a:rPr lang="es-ES" sz="4800"/>
              <a:t>RedPatrullApp</a:t>
            </a:r>
            <a:endParaRPr sz="4800"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614314" y="3167925"/>
            <a:ext cx="4867373" cy="57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ES"/>
              <a:t>Presentación Final Capstone</a:t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dahuel - Wikipedia, la enciclopedia libre"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45719" t="0"/>
          <a:stretch/>
        </p:blipFill>
        <p:spPr>
          <a:xfrm>
            <a:off x="6096000" y="6070"/>
            <a:ext cx="6096000" cy="6317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/>
          <p:nvPr>
            <p:ph type="title"/>
          </p:nvPr>
        </p:nvSpPr>
        <p:spPr>
          <a:xfrm>
            <a:off x="838200" y="365126"/>
            <a:ext cx="10515600" cy="1044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Fases del Proyecto</a:t>
            </a:r>
            <a:endParaRPr sz="3600"/>
          </a:p>
        </p:txBody>
      </p:sp>
      <p:sp>
        <p:nvSpPr>
          <p:cNvPr id="182" name="Google Shape;182;p9"/>
          <p:cNvSpPr txBox="1"/>
          <p:nvPr>
            <p:ph idx="1" type="body"/>
          </p:nvPr>
        </p:nvSpPr>
        <p:spPr>
          <a:xfrm>
            <a:off x="838200" y="1409500"/>
            <a:ext cx="6113700" cy="50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Planificación y Análisis: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Definición de objetivos, alcance, requisitos y viabilidad. Se establece </a:t>
            </a:r>
            <a:r>
              <a:rPr b="0" i="1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 necesita.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Diseño: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Definición de arquitectura, base de datos, interfaces y componentes.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Desarrollo: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Construcción del sistema, programación de funcionalidades y configuración del entorno.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Pruebas: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Validación del funcionamiento, detección y corrección de errores.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Documentación: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Creación de manuales y formación de usuarios finales u operativos.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Cierre: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Entrega del producto, aceptación formal, liberación de recursos y registro de aprendizajes.</a:t>
            </a:r>
            <a:endParaRPr/>
          </a:p>
        </p:txBody>
      </p:sp>
      <p:pic>
        <p:nvPicPr>
          <p:cNvPr id="183" name="Google Shape;18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" name="Google Shape;184;p9"/>
          <p:cNvGraphicFramePr/>
          <p:nvPr/>
        </p:nvGraphicFramePr>
        <p:xfrm>
          <a:off x="7364650" y="14094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{5F2973CC-971D-48BE-B18E-121EC75A245A}</a:tableStyleId>
              </a:tblPr>
              <a:tblGrid>
                <a:gridCol w="1957375"/>
                <a:gridCol w="2112750"/>
              </a:tblGrid>
              <a:tr h="53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ES" sz="1800" u="none" cap="none" strike="noStrike"/>
                        <a:t>Fase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ES" sz="1800" u="none" cap="none" strike="noStrike"/>
                        <a:t>Duración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91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Planificación y Análisis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1 semana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3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Diseño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2 semanas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91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Desarrollo de funcionalidades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8 semanas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3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Pruebas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1 semana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3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Documentación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3 días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3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Cierre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2 días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"/>
          <p:cNvSpPr txBox="1"/>
          <p:nvPr>
            <p:ph type="title"/>
          </p:nvPr>
        </p:nvSpPr>
        <p:spPr>
          <a:xfrm>
            <a:off x="281976" y="2548900"/>
            <a:ext cx="36675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S" sz="3600"/>
              <a:t>Arquitectura del Sistema</a:t>
            </a:r>
            <a:endParaRPr/>
          </a:p>
        </p:txBody>
      </p:sp>
      <p:pic>
        <p:nvPicPr>
          <p:cNvPr id="190" name="Google Shape;190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1557" y="1"/>
            <a:ext cx="7660500" cy="6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/>
          <p:nvPr>
            <p:ph type="title"/>
          </p:nvPr>
        </p:nvSpPr>
        <p:spPr>
          <a:xfrm>
            <a:off x="878550" y="597075"/>
            <a:ext cx="32949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S" sz="3600"/>
              <a:t>Modelo de datos</a:t>
            </a:r>
            <a:endParaRPr/>
          </a:p>
        </p:txBody>
      </p:sp>
      <p:sp>
        <p:nvSpPr>
          <p:cNvPr id="197" name="Google Shape;197;p12"/>
          <p:cNvSpPr txBox="1"/>
          <p:nvPr>
            <p:ph idx="1" type="body"/>
          </p:nvPr>
        </p:nvSpPr>
        <p:spPr>
          <a:xfrm>
            <a:off x="878550" y="2265401"/>
            <a:ext cx="4520100" cy="15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El modelo de datos se diseñó según la estructura nativa de Firebase Firestore, que utiliza colecciones y documentos en lugar de tablas relacionales. </a:t>
            </a:r>
            <a:endParaRPr sz="2000"/>
          </a:p>
        </p:txBody>
      </p:sp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0918" y="365125"/>
            <a:ext cx="5806445" cy="5724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/>
          <p:nvPr>
            <p:ph type="title"/>
          </p:nvPr>
        </p:nvSpPr>
        <p:spPr>
          <a:xfrm>
            <a:off x="838200" y="489796"/>
            <a:ext cx="105156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Tecnologías Implementadas</a:t>
            </a:r>
            <a:br>
              <a:rPr lang="es-ES" sz="3600"/>
            </a:br>
            <a:r>
              <a:rPr lang="es-ES" sz="3600"/>
              <a:t>(Frontend y Cliente)</a:t>
            </a:r>
            <a:endParaRPr/>
          </a:p>
        </p:txBody>
      </p:sp>
      <p:sp>
        <p:nvSpPr>
          <p:cNvPr id="205" name="Google Shape;205;p13"/>
          <p:cNvSpPr txBox="1"/>
          <p:nvPr>
            <p:ph idx="1" type="body"/>
          </p:nvPr>
        </p:nvSpPr>
        <p:spPr>
          <a:xfrm>
            <a:off x="894363" y="3376788"/>
            <a:ext cx="28404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/>
              <a:t>Flutter para el desarrollo de la aplicación móvil.</a:t>
            </a:r>
            <a:endParaRPr sz="1800"/>
          </a:p>
        </p:txBody>
      </p:sp>
      <p:sp>
        <p:nvSpPr>
          <p:cNvPr id="206" name="Google Shape;206;p13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13"/>
          <p:cNvPicPr preferRelativeResize="0"/>
          <p:nvPr/>
        </p:nvPicPr>
        <p:blipFill rotWithShape="1">
          <a:blip r:embed="rId3">
            <a:alphaModFix/>
          </a:blip>
          <a:srcRect b="0" l="48060" r="0" t="0"/>
          <a:stretch/>
        </p:blipFill>
        <p:spPr>
          <a:xfrm>
            <a:off x="1095363" y="2663150"/>
            <a:ext cx="2100228" cy="9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3"/>
          <p:cNvPicPr preferRelativeResize="0"/>
          <p:nvPr/>
        </p:nvPicPr>
        <p:blipFill rotWithShape="1">
          <a:blip r:embed="rId3">
            <a:alphaModFix/>
          </a:blip>
          <a:srcRect b="0" l="0" r="49451" t="0"/>
          <a:stretch/>
        </p:blipFill>
        <p:spPr>
          <a:xfrm>
            <a:off x="4350063" y="2519188"/>
            <a:ext cx="2516544" cy="12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3"/>
          <p:cNvSpPr txBox="1"/>
          <p:nvPr/>
        </p:nvSpPr>
        <p:spPr>
          <a:xfrm>
            <a:off x="4116113" y="3721138"/>
            <a:ext cx="321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React para la construcción de la aplicación web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211" name="Google Shape;21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1888" y="2716675"/>
            <a:ext cx="4188907" cy="1646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c8de66137_0_0"/>
          <p:cNvSpPr txBox="1"/>
          <p:nvPr>
            <p:ph type="title"/>
          </p:nvPr>
        </p:nvSpPr>
        <p:spPr>
          <a:xfrm>
            <a:off x="838200" y="489800"/>
            <a:ext cx="60804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Tecnologías Implementadas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(Backend y Servicios)</a:t>
            </a:r>
            <a:endParaRPr/>
          </a:p>
        </p:txBody>
      </p:sp>
      <p:sp>
        <p:nvSpPr>
          <p:cNvPr id="217" name="Google Shape;217;g3ac8de66137_0_0"/>
          <p:cNvSpPr txBox="1"/>
          <p:nvPr>
            <p:ph idx="1" type="body"/>
          </p:nvPr>
        </p:nvSpPr>
        <p:spPr>
          <a:xfrm>
            <a:off x="1414088" y="2868600"/>
            <a:ext cx="32475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/>
              <a:t>Firebase Authentication para la gestión de acceso de usuarios.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/>
              <a:t>Firestore para el almacenamiento de datos de los incidentes.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/>
              <a:t>Firebase Hosting para la aplicación web (dashboard)</a:t>
            </a:r>
            <a:endParaRPr sz="3000"/>
          </a:p>
        </p:txBody>
      </p:sp>
      <p:sp>
        <p:nvSpPr>
          <p:cNvPr id="218" name="Google Shape;218;g3ac8de66137_0_0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3ac8de66137_0_0"/>
          <p:cNvPicPr preferRelativeResize="0"/>
          <p:nvPr/>
        </p:nvPicPr>
        <p:blipFill rotWithShape="1">
          <a:blip r:embed="rId3">
            <a:alphaModFix/>
          </a:blip>
          <a:srcRect b="15983" l="0" r="42703" t="24154"/>
          <a:stretch/>
        </p:blipFill>
        <p:spPr>
          <a:xfrm>
            <a:off x="1769125" y="2254925"/>
            <a:ext cx="2379000" cy="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ac8de6613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1334" y="2321636"/>
            <a:ext cx="2229161" cy="84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ac8de66137_0_0"/>
          <p:cNvPicPr preferRelativeResize="0"/>
          <p:nvPr/>
        </p:nvPicPr>
        <p:blipFill rotWithShape="1">
          <a:blip r:embed="rId3">
            <a:alphaModFix/>
          </a:blip>
          <a:srcRect b="0" l="56542" r="0" t="0"/>
          <a:stretch/>
        </p:blipFill>
        <p:spPr>
          <a:xfrm>
            <a:off x="8854078" y="2364313"/>
            <a:ext cx="1368554" cy="107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ac8de6613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323207"/>
            <a:ext cx="12192001" cy="53479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3ac8de66137_0_0"/>
          <p:cNvSpPr txBox="1"/>
          <p:nvPr/>
        </p:nvSpPr>
        <p:spPr>
          <a:xfrm>
            <a:off x="5215463" y="3393625"/>
            <a:ext cx="24609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Leaflet como API para la visualización de mapas y datos geográficos.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24" name="Google Shape;224;g3ac8de66137_0_0"/>
          <p:cNvSpPr txBox="1"/>
          <p:nvPr/>
        </p:nvSpPr>
        <p:spPr>
          <a:xfrm>
            <a:off x="8384397" y="3560975"/>
            <a:ext cx="23079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Cloudinary como repositorio para las imágenes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"/>
          <p:cNvSpPr txBox="1"/>
          <p:nvPr>
            <p:ph type="title"/>
          </p:nvPr>
        </p:nvSpPr>
        <p:spPr>
          <a:xfrm>
            <a:off x="2907792" y="2766218"/>
            <a:ext cx="637641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ES"/>
              <a:t>Demostración del Proyecto</a:t>
            </a:r>
            <a:endParaRPr/>
          </a:p>
        </p:txBody>
      </p:sp>
      <p:pic>
        <p:nvPicPr>
          <p:cNvPr id="230" name="Google Shape;23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Obstáculos Presentados durante el Desarrollo</a:t>
            </a:r>
            <a:endParaRPr/>
          </a:p>
        </p:txBody>
      </p:sp>
      <p:pic>
        <p:nvPicPr>
          <p:cNvPr id="236" name="Google Shape;23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7"/>
          <p:cNvSpPr txBox="1"/>
          <p:nvPr>
            <p:ph idx="1" type="body"/>
          </p:nvPr>
        </p:nvSpPr>
        <p:spPr>
          <a:xfrm>
            <a:off x="838200" y="1908125"/>
            <a:ext cx="62139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Diseñar una interfaz intuitiva para patrulleros con poca experiencia tecnológica.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Garantizar pruebas suficientes antes del despliegue.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Ajustarse al cronograma de desarrollo y evitar retrasos.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ES" sz="2000"/>
              <a:t>Integrar correctamente las funcionalidades entre frontend, backend y base de datos.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ES" sz="2000"/>
              <a:t>Buscar tecnologías free para el desarrollo sin costo.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ES" sz="2000"/>
              <a:t>Implementar OCR para el escaneo de boletas y odómetro </a:t>
            </a:r>
            <a:b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17" title="corredor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1225" y="2342376"/>
            <a:ext cx="3076900" cy="30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"/>
          <p:cNvSpPr txBox="1"/>
          <p:nvPr>
            <p:ph type="title"/>
          </p:nvPr>
        </p:nvSpPr>
        <p:spPr>
          <a:xfrm>
            <a:off x="838200" y="71191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Les invitamos a hacer Preguntas</a:t>
            </a:r>
            <a:endParaRPr/>
          </a:p>
        </p:txBody>
      </p:sp>
      <p:pic>
        <p:nvPicPr>
          <p:cNvPr id="244" name="Google Shape;24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0975" y="1946723"/>
            <a:ext cx="4972105" cy="3980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838199" y="306042"/>
            <a:ext cx="10515600" cy="831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Integrantes del Proyecto</a:t>
            </a:r>
            <a:endParaRPr/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b="25334" l="0" r="0" t="14359"/>
          <a:stretch/>
        </p:blipFill>
        <p:spPr>
          <a:xfrm>
            <a:off x="984504" y="1300479"/>
            <a:ext cx="2767075" cy="2920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sona posando delante de una pared&#10;&#10;El contenido generado por IA puede ser incorrecto." id="94" name="Google Shape;94;p2"/>
          <p:cNvPicPr preferRelativeResize="0"/>
          <p:nvPr/>
        </p:nvPicPr>
        <p:blipFill rotWithShape="1">
          <a:blip r:embed="rId4">
            <a:alphaModFix/>
          </a:blip>
          <a:srcRect b="7866" l="17775" r="32731" t="0"/>
          <a:stretch/>
        </p:blipFill>
        <p:spPr>
          <a:xfrm>
            <a:off x="8545321" y="1312790"/>
            <a:ext cx="2777003" cy="290801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838199" y="4519531"/>
            <a:ext cx="3224639" cy="160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Renato Acuña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Analista Programador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4757607" y="4484857"/>
            <a:ext cx="33690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Vicente González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Analista QA</a:t>
            </a:r>
            <a:b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8504937" y="4519531"/>
            <a:ext cx="3000027" cy="160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Gabriel Orellana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Jefe de Proyecto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 b="19145" l="-2206" r="4903" t="7415"/>
          <a:stretch/>
        </p:blipFill>
        <p:spPr>
          <a:xfrm>
            <a:off x="4697441" y="1312790"/>
            <a:ext cx="2902018" cy="2920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340095"/>
            <a:ext cx="12192000" cy="53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Descripción del Proyecto</a:t>
            </a:r>
            <a:endParaRPr/>
          </a:p>
        </p:txBody>
      </p:sp>
      <p:sp>
        <p:nvSpPr>
          <p:cNvPr id="105" name="Google Shape;105;p3"/>
          <p:cNvSpPr txBox="1"/>
          <p:nvPr>
            <p:ph idx="1" type="body"/>
          </p:nvPr>
        </p:nvSpPr>
        <p:spPr>
          <a:xfrm>
            <a:off x="838200" y="1793975"/>
            <a:ext cx="4822500" cy="30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s-ES" sz="2000"/>
              <a:t>Problema</a:t>
            </a:r>
            <a:endParaRPr b="1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/>
              <a:t>Los inspectores de </a:t>
            </a:r>
            <a:r>
              <a:rPr b="1" lang="es-ES" sz="2000"/>
              <a:t>s</a:t>
            </a:r>
            <a:r>
              <a:rPr b="1" lang="es-ES" sz="2000"/>
              <a:t>eguridad pudahuel</a:t>
            </a:r>
            <a:r>
              <a:rPr lang="es-ES" sz="2000"/>
              <a:t> gestionan incidentes por </a:t>
            </a:r>
            <a:r>
              <a:rPr b="1" lang="es-ES" sz="2000"/>
              <a:t>WhatsApp</a:t>
            </a:r>
            <a:r>
              <a:rPr lang="es-ES" sz="2000"/>
              <a:t>, generando datos dispersos, sin trazabilidad ni seguridad.</a:t>
            </a:r>
            <a:endParaRPr sz="20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/>
              <a:t>Esto no solo afecta la coordinación, sino que además expone información sensible, </a:t>
            </a:r>
            <a:r>
              <a:rPr b="1" lang="es-ES" sz="2000"/>
              <a:t>incumpliendo la Ley 21.719 de Protección de Datos Personales</a:t>
            </a:r>
            <a:endParaRPr sz="2000"/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650" y="12"/>
            <a:ext cx="5464351" cy="364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5">
            <a:alphaModFix/>
          </a:blip>
          <a:srcRect b="0" l="0" r="0" t="12876"/>
          <a:stretch/>
        </p:blipFill>
        <p:spPr>
          <a:xfrm>
            <a:off x="6727650" y="3644700"/>
            <a:ext cx="5464348" cy="26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c8de66137_0_79"/>
          <p:cNvSpPr txBox="1"/>
          <p:nvPr>
            <p:ph type="title"/>
          </p:nvPr>
        </p:nvSpPr>
        <p:spPr>
          <a:xfrm>
            <a:off x="1068825" y="365125"/>
            <a:ext cx="5718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Ley 21.719</a:t>
            </a:r>
            <a:endParaRPr/>
          </a:p>
        </p:txBody>
      </p:sp>
      <p:sp>
        <p:nvSpPr>
          <p:cNvPr id="114" name="Google Shape;114;g3ac8de66137_0_79"/>
          <p:cNvSpPr txBox="1"/>
          <p:nvPr>
            <p:ph idx="1" type="body"/>
          </p:nvPr>
        </p:nvSpPr>
        <p:spPr>
          <a:xfrm>
            <a:off x="943975" y="2132800"/>
            <a:ext cx="4822500" cy="24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ES" sz="2000"/>
              <a:t>P</a:t>
            </a:r>
            <a:r>
              <a:rPr lang="es-ES" sz="2000"/>
              <a:t>rotege los datos personales y sensibles, regulando cómo deben ser tratados, almacenados y resguardados por las instituciones, garantizando privacidad, seguridad y derechos de los ciudadanos.</a:t>
            </a:r>
            <a:endParaRPr sz="2000"/>
          </a:p>
        </p:txBody>
      </p:sp>
      <p:pic>
        <p:nvPicPr>
          <p:cNvPr id="115" name="Google Shape;115;g3ac8de66137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1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3ac8de66137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057" y="0"/>
            <a:ext cx="4885944" cy="632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Propuesta de solución</a:t>
            </a:r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838200" y="1831275"/>
            <a:ext cx="5140200" cy="4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>
                <a:solidFill>
                  <a:schemeClr val="dk1"/>
                </a:solidFill>
              </a:rPr>
              <a:t>Desarrollar un sistema centralizado de gestión de incidentes que permita registrar, ordenar y analizar la información, además de monitoreo en tiempo real.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>
                <a:solidFill>
                  <a:schemeClr val="dk1"/>
                </a:solidFill>
              </a:rPr>
              <a:t>El sistema ofrecerá trazabilidad completa, con herramientas de análisis para optimizar la toma de decisiones y mejorar la operación de seguridad.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7950" y="1755652"/>
            <a:ext cx="4780993" cy="3346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/>
          <p:nvPr>
            <p:ph type="title"/>
          </p:nvPr>
        </p:nvSpPr>
        <p:spPr>
          <a:xfrm>
            <a:off x="646575" y="133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Alcance del Proyecto</a:t>
            </a:r>
            <a:endParaRPr/>
          </a:p>
        </p:txBody>
      </p:sp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646575" y="1351600"/>
            <a:ext cx="80772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000"/>
              <a:t>El sistema incluirá:</a:t>
            </a:r>
            <a:endParaRPr/>
          </a:p>
        </p:txBody>
      </p:sp>
      <p:pic>
        <p:nvPicPr>
          <p:cNvPr id="131" name="Google Shape;13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 txBox="1"/>
          <p:nvPr/>
        </p:nvSpPr>
        <p:spPr>
          <a:xfrm>
            <a:off x="1370388" y="3843175"/>
            <a:ext cx="28038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</a:rPr>
              <a:t>Gestión de usuarios:</a:t>
            </a:r>
            <a:r>
              <a:rPr lang="es-ES" sz="1800">
                <a:solidFill>
                  <a:schemeClr val="dk1"/>
                </a:solidFill>
              </a:rPr>
              <a:t> Autenticación, creación, edición, desactivación y asignación de roles.</a:t>
            </a:r>
            <a:endParaRPr sz="1200"/>
          </a:p>
        </p:txBody>
      </p:sp>
      <p:sp>
        <p:nvSpPr>
          <p:cNvPr id="133" name="Google Shape;133;p6"/>
          <p:cNvSpPr txBox="1"/>
          <p:nvPr/>
        </p:nvSpPr>
        <p:spPr>
          <a:xfrm>
            <a:off x="4586300" y="3844163"/>
            <a:ext cx="31764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</a:rPr>
              <a:t>Gestión de incidentes:</a:t>
            </a:r>
            <a:r>
              <a:rPr lang="es-ES" sz="1800">
                <a:solidFill>
                  <a:schemeClr val="dk1"/>
                </a:solidFill>
              </a:rPr>
              <a:t> Registro completo de incidentes por parte de inspectores, con ubicación, categoría, descripción y evidencias.</a:t>
            </a:r>
            <a:endParaRPr sz="1200"/>
          </a:p>
        </p:txBody>
      </p:sp>
      <p:pic>
        <p:nvPicPr>
          <p:cNvPr id="134" name="Google Shape;13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4563" y="1963900"/>
            <a:ext cx="1824300" cy="18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9850" y="2124538"/>
            <a:ext cx="1603525" cy="16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 txBox="1"/>
          <p:nvPr/>
        </p:nvSpPr>
        <p:spPr>
          <a:xfrm>
            <a:off x="7947863" y="3792613"/>
            <a:ext cx="25611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</a:rPr>
              <a:t>Registro de recargas de combustible</a:t>
            </a:r>
            <a:r>
              <a:rPr lang="es-ES" sz="1800">
                <a:solidFill>
                  <a:schemeClr val="dk1"/>
                </a:solidFill>
              </a:rPr>
              <a:t>: Los conductores escanean las boletas de recargas de combustibles y el sistema guarda la información requerida.</a:t>
            </a:r>
            <a:endParaRPr sz="1200"/>
          </a:p>
        </p:txBody>
      </p:sp>
      <p:pic>
        <p:nvPicPr>
          <p:cNvPr id="137" name="Google Shape;137;p6"/>
          <p:cNvPicPr preferRelativeResize="0"/>
          <p:nvPr/>
        </p:nvPicPr>
        <p:blipFill rotWithShape="1">
          <a:blip r:embed="rId6">
            <a:alphaModFix/>
          </a:blip>
          <a:srcRect b="0" l="5070" r="3395" t="0"/>
          <a:stretch/>
        </p:blipFill>
        <p:spPr>
          <a:xfrm>
            <a:off x="7981925" y="2059238"/>
            <a:ext cx="2402375" cy="16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c8de66137_0_59"/>
          <p:cNvSpPr txBox="1"/>
          <p:nvPr>
            <p:ph type="title"/>
          </p:nvPr>
        </p:nvSpPr>
        <p:spPr>
          <a:xfrm>
            <a:off x="646575" y="133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Alcance del Proyecto</a:t>
            </a:r>
            <a:endParaRPr/>
          </a:p>
        </p:txBody>
      </p:sp>
      <p:sp>
        <p:nvSpPr>
          <p:cNvPr id="143" name="Google Shape;143;g3ac8de66137_0_59"/>
          <p:cNvSpPr txBox="1"/>
          <p:nvPr>
            <p:ph idx="1" type="body"/>
          </p:nvPr>
        </p:nvSpPr>
        <p:spPr>
          <a:xfrm>
            <a:off x="646575" y="1351600"/>
            <a:ext cx="80772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000"/>
              <a:t>El sistema incluirá:</a:t>
            </a:r>
            <a:endParaRPr/>
          </a:p>
        </p:txBody>
      </p:sp>
      <p:pic>
        <p:nvPicPr>
          <p:cNvPr id="144" name="Google Shape;144;g3ac8de66137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1" cy="53479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3ac8de66137_0_59"/>
          <p:cNvSpPr txBox="1"/>
          <p:nvPr/>
        </p:nvSpPr>
        <p:spPr>
          <a:xfrm>
            <a:off x="6632700" y="4046600"/>
            <a:ext cx="27420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</a:rPr>
              <a:t>Historial y análisis:</a:t>
            </a:r>
            <a:r>
              <a:rPr lang="es-ES" sz="1800">
                <a:solidFill>
                  <a:schemeClr val="dk1"/>
                </a:solidFill>
              </a:rPr>
              <a:t> Acceso a historial, filtros avanzados, gráficos analíticos, mapas de calor y comparación de periodos.</a:t>
            </a:r>
            <a:endParaRPr sz="1200"/>
          </a:p>
        </p:txBody>
      </p:sp>
      <p:sp>
        <p:nvSpPr>
          <p:cNvPr id="146" name="Google Shape;146;g3ac8de66137_0_59"/>
          <p:cNvSpPr txBox="1"/>
          <p:nvPr/>
        </p:nvSpPr>
        <p:spPr>
          <a:xfrm>
            <a:off x="9374700" y="4046600"/>
            <a:ext cx="24933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</a:rPr>
              <a:t>Reportes y exportación:</a:t>
            </a:r>
            <a:r>
              <a:rPr lang="es-ES" sz="1800">
                <a:solidFill>
                  <a:schemeClr val="dk1"/>
                </a:solidFill>
              </a:rPr>
              <a:t> Generación de reportes estructurados y exportación de datos para análisis externo.</a:t>
            </a:r>
            <a:endParaRPr sz="1200"/>
          </a:p>
        </p:txBody>
      </p:sp>
      <p:pic>
        <p:nvPicPr>
          <p:cNvPr id="147" name="Google Shape;147;g3ac8de66137_0_59"/>
          <p:cNvPicPr preferRelativeResize="0"/>
          <p:nvPr/>
        </p:nvPicPr>
        <p:blipFill rotWithShape="1">
          <a:blip r:embed="rId4">
            <a:alphaModFix/>
          </a:blip>
          <a:srcRect b="0" l="17462" r="25187" t="5428"/>
          <a:stretch/>
        </p:blipFill>
        <p:spPr>
          <a:xfrm>
            <a:off x="6698164" y="2054538"/>
            <a:ext cx="2408790" cy="19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ac8de66137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7475" y="2113475"/>
            <a:ext cx="1877900" cy="18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ac8de66137_0_59"/>
          <p:cNvSpPr txBox="1"/>
          <p:nvPr/>
        </p:nvSpPr>
        <p:spPr>
          <a:xfrm>
            <a:off x="352437" y="4059888"/>
            <a:ext cx="2907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</a:rPr>
              <a:t>Monitoreo operativo:</a:t>
            </a:r>
            <a:r>
              <a:rPr lang="es-ES" sz="1800">
                <a:solidFill>
                  <a:schemeClr val="dk1"/>
                </a:solidFill>
              </a:rPr>
              <a:t> Visualización de ubicación en tiempo casi real de patrullas y asignación de patrullas a incidentes.</a:t>
            </a:r>
            <a:endParaRPr sz="1200"/>
          </a:p>
        </p:txBody>
      </p:sp>
      <p:pic>
        <p:nvPicPr>
          <p:cNvPr id="150" name="Google Shape;150;g3ac8de66137_0_59"/>
          <p:cNvPicPr preferRelativeResize="0"/>
          <p:nvPr/>
        </p:nvPicPr>
        <p:blipFill rotWithShape="1">
          <a:blip r:embed="rId6">
            <a:alphaModFix/>
          </a:blip>
          <a:srcRect b="9086" l="16519" r="7492" t="28292"/>
          <a:stretch/>
        </p:blipFill>
        <p:spPr>
          <a:xfrm>
            <a:off x="352437" y="2067813"/>
            <a:ext cx="2803800" cy="19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3ac8de66137_0_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7625" y="3192538"/>
            <a:ext cx="331725" cy="3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ac8de66137_0_59"/>
          <p:cNvSpPr txBox="1"/>
          <p:nvPr/>
        </p:nvSpPr>
        <p:spPr>
          <a:xfrm>
            <a:off x="3498738" y="4059888"/>
            <a:ext cx="28863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</a:rPr>
              <a:t>Seguimiento del kilometraje de cada patrulla</a:t>
            </a:r>
            <a:r>
              <a:rPr lang="es-ES" sz="1800">
                <a:solidFill>
                  <a:schemeClr val="dk1"/>
                </a:solidFill>
              </a:rPr>
              <a:t>: Visualizar de forma clara mediante barras de progreso la proximidad a sus próximas mantenciones.</a:t>
            </a:r>
            <a:endParaRPr sz="1200"/>
          </a:p>
        </p:txBody>
      </p:sp>
      <p:pic>
        <p:nvPicPr>
          <p:cNvPr id="153" name="Google Shape;153;g3ac8de66137_0_59"/>
          <p:cNvPicPr preferRelativeResize="0"/>
          <p:nvPr/>
        </p:nvPicPr>
        <p:blipFill rotWithShape="1">
          <a:blip r:embed="rId8">
            <a:alphaModFix/>
          </a:blip>
          <a:srcRect b="1122" l="1702" r="2658" t="2926"/>
          <a:stretch/>
        </p:blipFill>
        <p:spPr>
          <a:xfrm>
            <a:off x="3498738" y="2067813"/>
            <a:ext cx="2886326" cy="193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/>
          <p:nvPr>
            <p:ph type="title"/>
          </p:nvPr>
        </p:nvSpPr>
        <p:spPr>
          <a:xfrm>
            <a:off x="3009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Limitaciones del Proyecto</a:t>
            </a:r>
            <a:endParaRPr/>
          </a:p>
        </p:txBody>
      </p:sp>
      <p:sp>
        <p:nvSpPr>
          <p:cNvPr id="159" name="Google Shape;159;p7"/>
          <p:cNvSpPr txBox="1"/>
          <p:nvPr>
            <p:ph idx="1" type="body"/>
          </p:nvPr>
        </p:nvSpPr>
        <p:spPr>
          <a:xfrm>
            <a:off x="300900" y="1825625"/>
            <a:ext cx="802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000"/>
              <a:t>El proyecto </a:t>
            </a:r>
            <a:r>
              <a:rPr b="1" lang="es-ES" sz="2000"/>
              <a:t>no contempla</a:t>
            </a:r>
            <a:r>
              <a:rPr lang="es-ES" sz="2000"/>
              <a:t>:</a:t>
            </a:r>
            <a:endParaRPr/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 txBox="1"/>
          <p:nvPr/>
        </p:nvSpPr>
        <p:spPr>
          <a:xfrm>
            <a:off x="300900" y="4299650"/>
            <a:ext cx="2400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Integración con sistemas externos de seguridad (Carabineros, 133, SOSAFE u otros).</a:t>
            </a:r>
            <a:endParaRPr sz="1200"/>
          </a:p>
        </p:txBody>
      </p:sp>
      <p:sp>
        <p:nvSpPr>
          <p:cNvPr id="162" name="Google Shape;162;p7"/>
          <p:cNvSpPr txBox="1"/>
          <p:nvPr/>
        </p:nvSpPr>
        <p:spPr>
          <a:xfrm>
            <a:off x="6004200" y="4418300"/>
            <a:ext cx="3000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Automatización de decisiones operativas (por ejemplo, asignación automática de patrullas mediante IA).</a:t>
            </a:r>
            <a:endParaRPr sz="1200"/>
          </a:p>
        </p:txBody>
      </p:sp>
      <p:sp>
        <p:nvSpPr>
          <p:cNvPr id="163" name="Google Shape;163;p7"/>
          <p:cNvSpPr txBox="1"/>
          <p:nvPr/>
        </p:nvSpPr>
        <p:spPr>
          <a:xfrm>
            <a:off x="3004188" y="4119025"/>
            <a:ext cx="3000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Gestión financiera completa de recursos </a:t>
            </a:r>
            <a:r>
              <a:rPr lang="es-ES" sz="1800">
                <a:solidFill>
                  <a:schemeClr val="dk1"/>
                </a:solidFill>
              </a:rPr>
              <a:t>(solo se registra combustible, no presupuestos ni costos totales)</a:t>
            </a:r>
            <a:r>
              <a:rPr lang="es-ES" sz="1800">
                <a:solidFill>
                  <a:schemeClr val="dk1"/>
                </a:solidFill>
              </a:rPr>
              <a:t>.</a:t>
            </a:r>
            <a:endParaRPr sz="1200"/>
          </a:p>
        </p:txBody>
      </p:sp>
      <p:sp>
        <p:nvSpPr>
          <p:cNvPr id="164" name="Google Shape;164;p7"/>
          <p:cNvSpPr txBox="1"/>
          <p:nvPr/>
        </p:nvSpPr>
        <p:spPr>
          <a:xfrm>
            <a:off x="9151275" y="4398100"/>
            <a:ext cx="26787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Análisis predictivo avanzado (solo análisis descriptivo y comparativo).</a:t>
            </a:r>
            <a:endParaRPr sz="1200"/>
          </a:p>
        </p:txBody>
      </p:sp>
      <p:pic>
        <p:nvPicPr>
          <p:cNvPr id="165" name="Google Shape;16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50" y="2699450"/>
            <a:ext cx="220340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913" y="2699450"/>
            <a:ext cx="2485435" cy="13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7"/>
          <p:cNvPicPr preferRelativeResize="0"/>
          <p:nvPr/>
        </p:nvPicPr>
        <p:blipFill rotWithShape="1">
          <a:blip r:embed="rId6">
            <a:alphaModFix/>
          </a:blip>
          <a:srcRect b="0" l="15830" r="6985" t="0"/>
          <a:stretch/>
        </p:blipFill>
        <p:spPr>
          <a:xfrm>
            <a:off x="6180275" y="2628900"/>
            <a:ext cx="2628038" cy="17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 b="0" l="13020" r="0" t="0"/>
          <a:stretch/>
        </p:blipFill>
        <p:spPr>
          <a:xfrm>
            <a:off x="9344548" y="2699450"/>
            <a:ext cx="248542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 txBox="1"/>
          <p:nvPr>
            <p:ph type="title"/>
          </p:nvPr>
        </p:nvSpPr>
        <p:spPr>
          <a:xfrm>
            <a:off x="1001267" y="392557"/>
            <a:ext cx="448985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Metodología de trabajo</a:t>
            </a:r>
            <a:endParaRPr/>
          </a:p>
        </p:txBody>
      </p:sp>
      <p:sp>
        <p:nvSpPr>
          <p:cNvPr id="174" name="Google Shape;174;p8"/>
          <p:cNvSpPr txBox="1"/>
          <p:nvPr>
            <p:ph idx="1" type="body"/>
          </p:nvPr>
        </p:nvSpPr>
        <p:spPr>
          <a:xfrm>
            <a:off x="1001267" y="1871345"/>
            <a:ext cx="4489851" cy="34989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Se utilizó la metodología </a:t>
            </a:r>
            <a:r>
              <a:rPr i="1" lang="es-ES" sz="2000"/>
              <a:t>Waterfall</a:t>
            </a:r>
            <a:r>
              <a:rPr lang="es-ES" sz="2000"/>
              <a:t> debido a que las funcionalidades del proyecto estaban claras desde el inicio.</a:t>
            </a:r>
            <a:br>
              <a:rPr lang="es-ES" sz="2000"/>
            </a:br>
            <a:r>
              <a:rPr lang="es-ES" sz="2000"/>
              <a:t>Esto se logró gracias a que un integrante del equipo era </a:t>
            </a:r>
            <a:r>
              <a:rPr b="1" lang="es-ES" sz="2000"/>
              <a:t>conductor </a:t>
            </a:r>
            <a:r>
              <a:rPr b="1" lang="es-ES" sz="2000"/>
              <a:t>de seguridad municipal en Pudahuel</a:t>
            </a:r>
            <a:r>
              <a:rPr lang="es-ES" sz="2000"/>
              <a:t>, aportando conocimiento directo sobre las necesidades reales del sistema.</a:t>
            </a:r>
            <a:endParaRPr sz="2000"/>
          </a:p>
        </p:txBody>
      </p:sp>
      <p:pic>
        <p:nvPicPr>
          <p:cNvPr id="175" name="Google Shape;17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8"/>
          <p:cNvPicPr preferRelativeResize="0"/>
          <p:nvPr/>
        </p:nvPicPr>
        <p:blipFill rotWithShape="1">
          <a:blip r:embed="rId4">
            <a:alphaModFix/>
          </a:blip>
          <a:srcRect b="0" l="12917" r="12672" t="0"/>
          <a:stretch/>
        </p:blipFill>
        <p:spPr>
          <a:xfrm>
            <a:off x="6321047" y="1454600"/>
            <a:ext cx="4252686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2025-11-21T22:40:49Z</dcterms:created>
  <dc:creator>GABRIEL BENJAMIN ORELLANA CARDENAS</dc:creator>
</cp:coreProperties>
</file>